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76" r:id="rId15"/>
    <p:sldId id="277" r:id="rId16"/>
    <p:sldId id="278" r:id="rId17"/>
    <p:sldId id="280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B265C-F7FA-4092-BC04-B63601023DE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50BFD-F690-4629-9644-8A0DD5A37C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4284663" y="5589588"/>
            <a:ext cx="4529137" cy="1031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 dirty="0" err="1" smtClean="0">
                <a:solidFill>
                  <a:schemeClr val="tx1"/>
                </a:solidFill>
              </a:rPr>
              <a:t>доц</a:t>
            </a:r>
            <a:r>
              <a:rPr lang="sr-Cyrl-CS" sz="2400" b="1" dirty="0" smtClean="0">
                <a:solidFill>
                  <a:schemeClr val="tx1"/>
                </a:solidFill>
              </a:rPr>
              <a:t>. др </a:t>
            </a:r>
            <a:r>
              <a:rPr lang="sr-Cyrl-CS" sz="2400" b="1" dirty="0" smtClean="0">
                <a:solidFill>
                  <a:schemeClr val="tx1"/>
                </a:solidFill>
              </a:rPr>
              <a:t>Драгица Селаковић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2268538" y="1196975"/>
            <a:ext cx="4510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r-Cyrl-CS" b="1">
                <a:latin typeface="Calibri" pitchFamily="34" charset="0"/>
              </a:rPr>
              <a:t>Интегрисане академске студије фармације</a:t>
            </a:r>
            <a:endParaRPr lang="en-US" b="1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68538" y="1773238"/>
            <a:ext cx="467995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+mn-cs"/>
              </a:rPr>
              <a:t>МОДУЛ </a:t>
            </a:r>
            <a:r>
              <a:rPr lang="ru-RU" sz="2400" b="1" dirty="0" smtClean="0">
                <a:solidFill>
                  <a:srgbClr val="000000"/>
                </a:solidFill>
                <a:latin typeface="+mn-lt"/>
                <a:cs typeface="+mn-cs"/>
              </a:rPr>
              <a:t>3: </a:t>
            </a:r>
            <a:endParaRPr lang="ru-RU" sz="2400" b="1" dirty="0">
              <a:solidFill>
                <a:srgbClr val="000000"/>
              </a:solidFill>
              <a:latin typeface="+mn-lt"/>
              <a:cs typeface="+mn-cs"/>
            </a:endParaRPr>
          </a:p>
          <a:p>
            <a:pPr algn="ctr" eaLnBrk="0" hangingPunct="0">
              <a:defRPr/>
            </a:pPr>
            <a:r>
              <a:rPr lang="sr-Cyrl-CS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ОСНОВИ СПОРТСКЕ </a:t>
            </a:r>
            <a:r>
              <a:rPr lang="sr-Cyrl-CS" sz="24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ФАРМАЦИЈЕ</a:t>
            </a:r>
            <a:endParaRPr lang="sr-Cyrl-CS" sz="24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850" y="2924175"/>
            <a:ext cx="8281988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RS" sz="2200" b="1" dirty="0" smtClean="0">
                <a:solidFill>
                  <a:srgbClr val="000000"/>
                </a:solidFill>
                <a:latin typeface="+mn-lt"/>
                <a:cs typeface="+mn-cs"/>
              </a:rPr>
              <a:t>15</a:t>
            </a:r>
            <a:r>
              <a:rPr lang="sr-Cyrl-CS" sz="2200" b="1" dirty="0" smtClean="0">
                <a:solidFill>
                  <a:srgbClr val="000000"/>
                </a:solidFill>
                <a:latin typeface="+mn-lt"/>
                <a:cs typeface="+mn-cs"/>
              </a:rPr>
              <a:t>. </a:t>
            </a:r>
            <a:r>
              <a:rPr lang="sr-Cyrl-CS" sz="2200" b="1" dirty="0">
                <a:solidFill>
                  <a:srgbClr val="000000"/>
                </a:solidFill>
                <a:latin typeface="+mn-lt"/>
                <a:cs typeface="+mn-cs"/>
              </a:rPr>
              <a:t>наставна јединица </a:t>
            </a:r>
            <a:r>
              <a:rPr lang="sr-Cyrl-CS" sz="2200" b="1" dirty="0" smtClean="0">
                <a:solidFill>
                  <a:srgbClr val="000000"/>
                </a:solidFill>
                <a:latin typeface="+mn-lt"/>
                <a:cs typeface="+mn-cs"/>
              </a:rPr>
              <a:t>(петнаеста </a:t>
            </a:r>
            <a:r>
              <a:rPr lang="sr-Cyrl-CS" sz="2200" b="1" dirty="0">
                <a:solidFill>
                  <a:srgbClr val="000000"/>
                </a:solidFill>
                <a:latin typeface="+mn-lt"/>
                <a:cs typeface="+mn-cs"/>
              </a:rPr>
              <a:t>недеља):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000000"/>
                </a:solidFill>
                <a:latin typeface="+mn-lt"/>
                <a:cs typeface="+mn-cs"/>
              </a:rPr>
              <a:t>  </a:t>
            </a:r>
            <a:r>
              <a:rPr lang="sr-Cyrl-RS" sz="4000" dirty="0"/>
              <a:t>Санкционисање допинга у </a:t>
            </a:r>
            <a:r>
              <a:rPr lang="sr-Cyrl-RS" sz="4000" dirty="0" smtClean="0"/>
              <a:t>спорту</a:t>
            </a:r>
            <a:endParaRPr lang="ru-RU" sz="44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205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33375"/>
            <a:ext cx="5329238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/>
              <a:t>Л</a:t>
            </a:r>
            <a:r>
              <a:rPr lang="ru-RU" sz="3200" dirty="0" smtClean="0"/>
              <a:t>иста забрањених супстанци током такмичарског циклуса</a:t>
            </a:r>
            <a:endParaRPr lang="ru-RU" sz="3200" dirty="0" smtClean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</a:t>
            </a:r>
            <a:r>
              <a:rPr lang="ru-RU" sz="2800" dirty="0" smtClean="0"/>
              <a:t>тимуланси (специфични и неспецифични, пример епинефрин)</a:t>
            </a:r>
          </a:p>
          <a:p>
            <a:endParaRPr lang="ru-RU" sz="2800" dirty="0" smtClean="0"/>
          </a:p>
          <a:p>
            <a:r>
              <a:rPr lang="ru-RU" sz="2800" dirty="0" smtClean="0"/>
              <a:t>наркотици (време задржавања у крви?)</a:t>
            </a:r>
          </a:p>
          <a:p>
            <a:endParaRPr lang="ru-RU" sz="2800" dirty="0" smtClean="0"/>
          </a:p>
          <a:p>
            <a:r>
              <a:rPr lang="ru-RU" sz="2800" dirty="0" smtClean="0"/>
              <a:t>канабиноиди (природни и синтетски)</a:t>
            </a:r>
          </a:p>
          <a:p>
            <a:endParaRPr lang="ru-RU" sz="2800" dirty="0" smtClean="0"/>
          </a:p>
          <a:p>
            <a:r>
              <a:rPr lang="ru-RU" sz="2800" dirty="0" smtClean="0"/>
              <a:t>глукокортикоиди </a:t>
            </a:r>
          </a:p>
          <a:p>
            <a:endParaRPr lang="ru-RU" sz="2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Листа забрањених супстанци у појединим спортовима</a:t>
            </a:r>
            <a:endParaRPr lang="ru-RU" sz="3200" dirty="0" smtClean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бета- блокатори – у спортовима где се бољи резултати постижу уз супримирање стреса:</a:t>
            </a:r>
          </a:p>
          <a:p>
            <a:pPr lvl="2">
              <a:buFont typeface="Wingdings" pitchFamily="2" charset="2"/>
              <a:buChar char="ü"/>
            </a:pPr>
            <a:r>
              <a:rPr lang="ru-RU" sz="2800" dirty="0" smtClean="0"/>
              <a:t>стрељаштво</a:t>
            </a:r>
          </a:p>
          <a:p>
            <a:pPr lvl="2">
              <a:buFont typeface="Wingdings" pitchFamily="2" charset="2"/>
              <a:buChar char="ü"/>
            </a:pPr>
            <a:r>
              <a:rPr lang="ru-RU" sz="2800" dirty="0" smtClean="0"/>
              <a:t>голф</a:t>
            </a:r>
          </a:p>
          <a:p>
            <a:pPr lvl="2">
              <a:buFont typeface="Wingdings" pitchFamily="2" charset="2"/>
              <a:buChar char="ü"/>
            </a:pPr>
            <a:r>
              <a:rPr lang="ru-RU" sz="2800" dirty="0" smtClean="0"/>
              <a:t>мото спорт</a:t>
            </a:r>
          </a:p>
          <a:p>
            <a:pPr lvl="2">
              <a:buFont typeface="Wingdings" pitchFamily="2" charset="2"/>
              <a:buChar char="ü"/>
            </a:pPr>
            <a:r>
              <a:rPr lang="ru-RU" sz="2800" dirty="0" smtClean="0"/>
              <a:t>билијар</a:t>
            </a:r>
          </a:p>
          <a:p>
            <a:pPr lvl="2">
              <a:buFont typeface="Wingdings" pitchFamily="2" charset="2"/>
              <a:buChar char="ü"/>
            </a:pPr>
            <a:r>
              <a:rPr lang="ru-RU" sz="2800" dirty="0" smtClean="0"/>
              <a:t>скијашки скокови</a:t>
            </a:r>
          </a:p>
          <a:p>
            <a:pPr lvl="2">
              <a:buFont typeface="Wingdings" pitchFamily="2" charset="2"/>
              <a:buChar char="ü"/>
            </a:pPr>
            <a:r>
              <a:rPr lang="ru-RU" sz="2800" dirty="0" smtClean="0"/>
              <a:t>биатлон</a:t>
            </a:r>
            <a:r>
              <a:rPr lang="ru-RU" sz="2800" dirty="0"/>
              <a:t>	</a:t>
            </a:r>
            <a:endParaRPr lang="ru-RU" sz="2800" dirty="0" smtClean="0"/>
          </a:p>
          <a:p>
            <a:endParaRPr lang="ru-RU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 smtClean="0"/>
              <a:t>Санкције за кршење </a:t>
            </a:r>
            <a:r>
              <a:rPr lang="en-US" sz="3200" dirty="0" smtClean="0"/>
              <a:t>WADA </a:t>
            </a:r>
            <a:r>
              <a:rPr lang="sr-Cyrl-RS" sz="3200" dirty="0" smtClean="0"/>
              <a:t>регулативе</a:t>
            </a:r>
            <a:endParaRPr lang="ru-RU" sz="3200" dirty="0" smtClean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казне за</a:t>
            </a:r>
            <a:r>
              <a:rPr lang="sr-Cyrl-RS" sz="2800" dirty="0" smtClean="0"/>
              <a:t> кршење </a:t>
            </a:r>
            <a:r>
              <a:rPr lang="en-US" sz="2800" dirty="0" smtClean="0"/>
              <a:t>WADA </a:t>
            </a:r>
            <a:r>
              <a:rPr lang="sr-Cyrl-RS" sz="2800" dirty="0" smtClean="0"/>
              <a:t>регулативе се одређују у зависности од: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врсте прекршаја антидопинг регулативе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околности индивидуалног случаја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врсте забрањене</a:t>
            </a:r>
            <a:r>
              <a:rPr lang="sr-Cyrl-RS" dirty="0" smtClean="0"/>
              <a:t> супстанце (методе) 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рецидивизма</a:t>
            </a:r>
            <a:endParaRPr lang="ru-RU" dirty="0" smtClean="0"/>
          </a:p>
          <a:p>
            <a:endParaRPr lang="ru-RU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143000"/>
          </a:xfrm>
        </p:spPr>
        <p:txBody>
          <a:bodyPr>
            <a:normAutofit/>
          </a:bodyPr>
          <a:lstStyle/>
          <a:p>
            <a:pPr lvl="1" algn="ctr"/>
            <a:r>
              <a:rPr lang="sr-Cyrl-RS" sz="3200" dirty="0" smtClean="0"/>
              <a:t>Утицај врсте прекршаја антидопинг регулативе на величину казне</a:t>
            </a:r>
            <a:endParaRPr lang="sr-Cyrl-RS" sz="3200" dirty="0" smtClean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001156" cy="4525963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sr-Cyrl-RS" sz="2000" dirty="0" smtClean="0"/>
              <a:t>Утицај </a:t>
            </a:r>
            <a:r>
              <a:rPr lang="sr-Cyrl-RS" sz="2000" u="sng" dirty="0" smtClean="0"/>
              <a:t>категорије</a:t>
            </a:r>
            <a:r>
              <a:rPr lang="sr-Cyrl-RS" sz="2000" dirty="0" smtClean="0"/>
              <a:t> прекршаја антидопинг регулативе:</a:t>
            </a:r>
          </a:p>
          <a:p>
            <a:pPr lvl="1" algn="ctr">
              <a:buNone/>
            </a:pPr>
            <a:r>
              <a:rPr lang="sr-Cyrl-RS" sz="2000" dirty="0" smtClean="0"/>
              <a:t>1.</a:t>
            </a:r>
          </a:p>
          <a:p>
            <a:pPr lvl="1"/>
            <a:r>
              <a:rPr lang="ru-RU" sz="2000" dirty="0" smtClean="0"/>
              <a:t>присуство забрањене супстанце у узорку</a:t>
            </a:r>
          </a:p>
          <a:p>
            <a:pPr lvl="1"/>
            <a:r>
              <a:rPr lang="ru-RU" sz="2000" dirty="0" smtClean="0"/>
              <a:t>одбијање давања узорака</a:t>
            </a:r>
          </a:p>
          <a:p>
            <a:pPr lvl="1"/>
            <a:r>
              <a:rPr lang="ru-RU" sz="2000" dirty="0" smtClean="0"/>
              <a:t>манипулације (замена...) са узорцима</a:t>
            </a:r>
          </a:p>
          <a:p>
            <a:pPr lvl="1">
              <a:buNone/>
            </a:pPr>
            <a:endParaRPr lang="ru-RU" sz="800" dirty="0" smtClean="0"/>
          </a:p>
          <a:p>
            <a:pPr lvl="1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Казна: од упозорења до трајне забране такмичења</a:t>
            </a:r>
          </a:p>
          <a:p>
            <a:pPr lvl="1" algn="ctr">
              <a:buNone/>
            </a:pPr>
            <a:r>
              <a:rPr lang="ru-RU" sz="2000" dirty="0" smtClean="0"/>
              <a:t>2.</a:t>
            </a:r>
          </a:p>
          <a:p>
            <a:pPr lvl="1"/>
            <a:r>
              <a:rPr lang="ru-RU" sz="2000" dirty="0" smtClean="0"/>
              <a:t>онемогућавање узорковања</a:t>
            </a:r>
          </a:p>
          <a:p>
            <a:pPr lvl="1"/>
            <a:r>
              <a:rPr lang="ru-RU" sz="2000" dirty="0" smtClean="0"/>
              <a:t>прикривање резултата тестова</a:t>
            </a:r>
          </a:p>
          <a:p>
            <a:pPr lvl="1">
              <a:buNone/>
            </a:pPr>
            <a:endParaRPr lang="ru-RU" sz="800" dirty="0" smtClean="0"/>
          </a:p>
          <a:p>
            <a:pPr lvl="1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Казна: од 3 месеца до 2 године забране такмичења</a:t>
            </a:r>
          </a:p>
          <a:p>
            <a:pPr lvl="1" algn="ctr">
              <a:buNone/>
            </a:pPr>
            <a:r>
              <a:rPr lang="ru-RU" sz="2000" dirty="0" smtClean="0"/>
              <a:t>3.</a:t>
            </a:r>
          </a:p>
          <a:p>
            <a:pPr lvl="1"/>
            <a:r>
              <a:rPr lang="ru-RU" sz="2000" dirty="0" smtClean="0"/>
              <a:t>примена забрањених средстава</a:t>
            </a:r>
          </a:p>
          <a:p>
            <a:pPr lvl="1"/>
            <a:r>
              <a:rPr lang="ru-RU" sz="2000" dirty="0"/>
              <a:t>с</a:t>
            </a:r>
            <a:r>
              <a:rPr lang="ru-RU" sz="2000" dirty="0" smtClean="0"/>
              <a:t>тављање у промет забрањених средстава</a:t>
            </a:r>
          </a:p>
          <a:p>
            <a:pPr lvl="1">
              <a:buNone/>
            </a:pPr>
            <a:endParaRPr lang="ru-RU" sz="800" dirty="0" smtClean="0"/>
          </a:p>
          <a:p>
            <a:pPr lvl="1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Казна: од 4 године до трајне забране</a:t>
            </a:r>
          </a:p>
          <a:p>
            <a:pPr lvl="1" algn="ctr">
              <a:buNone/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41387"/>
          </a:xfrm>
        </p:spPr>
        <p:txBody>
          <a:bodyPr/>
          <a:lstStyle/>
          <a:p>
            <a:pPr eaLnBrk="1" hangingPunct="1"/>
            <a:r>
              <a:rPr lang="en-US" sz="4000" smtClean="0"/>
              <a:t>Нежељени ефекти ААС-а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14313" y="1052513"/>
            <a:ext cx="8929687" cy="52562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b="1" smtClean="0"/>
              <a:t>Акутни нежељени ефекти:</a:t>
            </a:r>
          </a:p>
          <a:p>
            <a:pPr eaLnBrk="1" hangingPunct="1">
              <a:buFont typeface="Arial" charset="0"/>
              <a:buNone/>
            </a:pPr>
            <a:endParaRPr lang="en-US" sz="1000" b="1" smtClean="0"/>
          </a:p>
          <a:p>
            <a:pPr eaLnBrk="1" hangingPunct="1"/>
            <a:r>
              <a:rPr lang="en-US" sz="2400" smtClean="0"/>
              <a:t>главобоља</a:t>
            </a:r>
          </a:p>
          <a:p>
            <a:pPr eaLnBrk="1" hangingPunct="1"/>
            <a:r>
              <a:rPr lang="en-US" sz="2400" smtClean="0"/>
              <a:t>задржавање течности (нарочито у екстремитетима)</a:t>
            </a:r>
          </a:p>
          <a:p>
            <a:pPr eaLnBrk="1" hangingPunct="1"/>
            <a:r>
              <a:rPr lang="en-US" sz="2400" smtClean="0"/>
              <a:t>гастроинтестиналне тегобе (бол у желуцу) </a:t>
            </a:r>
          </a:p>
          <a:p>
            <a:pPr eaLnBrk="1" hangingPunct="1"/>
            <a:r>
              <a:rPr lang="en-US" sz="2400" smtClean="0"/>
              <a:t>масна кожа </a:t>
            </a:r>
          </a:p>
          <a:p>
            <a:pPr eaLnBrk="1" hangingPunct="1"/>
            <a:r>
              <a:rPr lang="en-US" sz="2400" smtClean="0"/>
              <a:t>жутица</a:t>
            </a:r>
          </a:p>
          <a:p>
            <a:pPr eaLnBrk="1" hangingPunct="1"/>
            <a:r>
              <a:rPr lang="en-US" sz="2400" smtClean="0"/>
              <a:t>неправилности менструалног циклуса </a:t>
            </a:r>
          </a:p>
          <a:p>
            <a:pPr eaLnBrk="1" hangingPunct="1"/>
            <a:r>
              <a:rPr lang="en-US" sz="2400" smtClean="0"/>
              <a:t>хипертензија</a:t>
            </a:r>
          </a:p>
          <a:p>
            <a:pPr eaLnBrk="1" hangingPunct="1">
              <a:buFont typeface="Arial" charset="0"/>
              <a:buNone/>
            </a:pPr>
            <a:endParaRPr lang="en-US" sz="1000" smtClean="0"/>
          </a:p>
          <a:p>
            <a:pPr eaLnBrk="1" hangingPunct="1">
              <a:buFont typeface="Arial" charset="0"/>
              <a:buNone/>
            </a:pPr>
            <a:r>
              <a:rPr lang="en-US" sz="2400" smtClean="0"/>
              <a:t>Локално, на месту апликације, се могу јавити инфекције, бол,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/>
              <a:t>понекад и апсцес.</a:t>
            </a:r>
          </a:p>
          <a:p>
            <a:pPr eaLnBrk="1" hangingPunct="1">
              <a:buFont typeface="Arial" charset="0"/>
              <a:buNone/>
            </a:pPr>
            <a:endParaRPr lang="en-US" sz="2400" b="1" smtClean="0"/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/>
            <a:r>
              <a:rPr lang="en-US" sz="4000" smtClean="0"/>
              <a:t>Нежељени ефекти ААС-а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0" y="1000125"/>
            <a:ext cx="9144000" cy="5256213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Хронични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нежељени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ефекти</a:t>
            </a:r>
            <a:r>
              <a:rPr lang="en-US" sz="2400" b="1" dirty="0" smtClean="0"/>
              <a:t>:</a:t>
            </a:r>
          </a:p>
          <a:p>
            <a:pPr eaLnBrk="1" hangingPunct="1">
              <a:buFont typeface="Arial" charset="0"/>
              <a:buNone/>
            </a:pPr>
            <a:endParaRPr lang="en-US" sz="1000" b="1" dirty="0" smtClean="0"/>
          </a:p>
          <a:p>
            <a:pPr eaLnBrk="1" hangingPunct="1"/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нивоу</a:t>
            </a:r>
            <a:r>
              <a:rPr lang="en-US" sz="2400" dirty="0" smtClean="0"/>
              <a:t> </a:t>
            </a:r>
            <a:r>
              <a:rPr lang="en-US" sz="2400" dirty="0" err="1" smtClean="0"/>
              <a:t>репродуктивног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система</a:t>
            </a:r>
            <a:r>
              <a:rPr lang="en-US" sz="2400" dirty="0" smtClean="0"/>
              <a:t> (</a:t>
            </a:r>
            <a:r>
              <a:rPr lang="en-US" sz="2400" dirty="0" err="1" smtClean="0"/>
              <a:t>поремећаји</a:t>
            </a:r>
            <a:r>
              <a:rPr lang="en-US" sz="2400" dirty="0" smtClean="0"/>
              <a:t> </a:t>
            </a:r>
            <a:r>
              <a:rPr lang="en-US" sz="2400" dirty="0" err="1" smtClean="0"/>
              <a:t>сперматогенезе</a:t>
            </a:r>
            <a:r>
              <a:rPr lang="en-US" sz="2400" dirty="0" smtClean="0"/>
              <a:t>, </a:t>
            </a:r>
            <a:r>
              <a:rPr lang="en-US" sz="2400" dirty="0" err="1" smtClean="0"/>
              <a:t>хормонски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дисбаланс</a:t>
            </a:r>
            <a:r>
              <a:rPr lang="en-US" sz="2400" dirty="0" smtClean="0"/>
              <a:t>)</a:t>
            </a:r>
          </a:p>
          <a:p>
            <a:pPr eaLnBrk="1" hangingPunct="1"/>
            <a:endParaRPr lang="en-US" sz="400" dirty="0" smtClean="0"/>
          </a:p>
          <a:p>
            <a:pPr eaLnBrk="1" hangingPunct="1"/>
            <a:r>
              <a:rPr lang="en-US" sz="2400" dirty="0" smtClean="0"/>
              <a:t>у </a:t>
            </a:r>
            <a:r>
              <a:rPr lang="en-US" sz="2400" dirty="0" err="1" smtClean="0"/>
              <a:t>хепатобилијарном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систему</a:t>
            </a:r>
            <a:r>
              <a:rPr lang="en-US" sz="2400" dirty="0" smtClean="0"/>
              <a:t> (</a:t>
            </a:r>
            <a:r>
              <a:rPr lang="en-US" sz="2400" dirty="0" err="1" smtClean="0"/>
              <a:t>поремећаји</a:t>
            </a:r>
            <a:r>
              <a:rPr lang="en-US" sz="2400" dirty="0" smtClean="0"/>
              <a:t> </a:t>
            </a:r>
            <a:r>
              <a:rPr lang="en-US" sz="2400" dirty="0" err="1" smtClean="0"/>
              <a:t>ензима</a:t>
            </a:r>
            <a:r>
              <a:rPr lang="en-US" sz="2400" dirty="0" smtClean="0"/>
              <a:t> </a:t>
            </a:r>
            <a:r>
              <a:rPr lang="en-US" sz="2400" dirty="0" err="1" smtClean="0"/>
              <a:t>јетре</a:t>
            </a:r>
            <a:r>
              <a:rPr lang="en-US" sz="2400" dirty="0" smtClean="0"/>
              <a:t>, </a:t>
            </a:r>
            <a:r>
              <a:rPr lang="en-US" sz="2400" dirty="0" err="1" smtClean="0"/>
              <a:t>жутица</a:t>
            </a:r>
            <a:r>
              <a:rPr lang="en-US" sz="2400" dirty="0" smtClean="0"/>
              <a:t>, </a:t>
            </a:r>
            <a:r>
              <a:rPr lang="en-US" sz="2400" dirty="0" err="1" smtClean="0"/>
              <a:t>карцином</a:t>
            </a:r>
            <a:r>
              <a:rPr lang="en-US" sz="2400" dirty="0" smtClean="0"/>
              <a:t>)</a:t>
            </a:r>
          </a:p>
          <a:p>
            <a:pPr eaLnBrk="1" hangingPunct="1"/>
            <a:endParaRPr lang="en-US" sz="400" dirty="0" smtClean="0"/>
          </a:p>
          <a:p>
            <a:pPr eaLnBrk="1" hangingPunct="1"/>
            <a:r>
              <a:rPr lang="en-US" sz="2400" dirty="0" smtClean="0"/>
              <a:t>у </a:t>
            </a:r>
            <a:r>
              <a:rPr lang="en-US" sz="2400" dirty="0" err="1" smtClean="0"/>
              <a:t>кардиоваскуларном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систему</a:t>
            </a:r>
            <a:r>
              <a:rPr lang="en-US" sz="2400" dirty="0" smtClean="0"/>
              <a:t> (</a:t>
            </a:r>
            <a:r>
              <a:rPr lang="en-US" sz="2400" dirty="0" err="1" smtClean="0"/>
              <a:t>промена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липидног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статуса</a:t>
            </a:r>
            <a:r>
              <a:rPr lang="en-US" sz="2400" dirty="0" smtClean="0"/>
              <a:t>, </a:t>
            </a:r>
            <a:r>
              <a:rPr lang="en-US" sz="2400" dirty="0" err="1" smtClean="0"/>
              <a:t>атеросклероза</a:t>
            </a:r>
            <a:r>
              <a:rPr lang="en-US" sz="2400" dirty="0" smtClean="0"/>
              <a:t>, </a:t>
            </a:r>
            <a:r>
              <a:rPr lang="en-US" sz="2400" dirty="0" err="1" smtClean="0"/>
              <a:t>хипертензија</a:t>
            </a:r>
            <a:r>
              <a:rPr lang="en-US" sz="2400" dirty="0" smtClean="0"/>
              <a:t>, </a:t>
            </a:r>
            <a:r>
              <a:rPr lang="en-US" sz="2400" dirty="0" err="1" smtClean="0"/>
              <a:t>инфаркт</a:t>
            </a:r>
            <a:r>
              <a:rPr lang="en-US" sz="2400" dirty="0" smtClean="0"/>
              <a:t>) </a:t>
            </a:r>
          </a:p>
          <a:p>
            <a:pPr eaLnBrk="1" hangingPunct="1"/>
            <a:endParaRPr lang="en-US" sz="400" dirty="0" smtClean="0"/>
          </a:p>
          <a:p>
            <a:pPr eaLnBrk="1" hangingPunct="1"/>
            <a:r>
              <a:rPr lang="en-US" sz="2400" dirty="0" err="1" smtClean="0"/>
              <a:t>дерматолошки</a:t>
            </a:r>
            <a:r>
              <a:rPr lang="en-US" sz="2400" dirty="0" smtClean="0"/>
              <a:t> </a:t>
            </a:r>
            <a:r>
              <a:rPr lang="en-US" sz="2400" dirty="0" err="1" smtClean="0"/>
              <a:t>ефекти</a:t>
            </a:r>
            <a:endParaRPr lang="en-US" sz="2400" dirty="0" smtClean="0"/>
          </a:p>
          <a:p>
            <a:pPr eaLnBrk="1" hangingPunct="1"/>
            <a:endParaRPr lang="en-US" sz="400" dirty="0" smtClean="0"/>
          </a:p>
          <a:p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мишићно-скелетном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систему</a:t>
            </a:r>
            <a:endParaRPr lang="en-US" sz="2400" dirty="0" smtClean="0"/>
          </a:p>
          <a:p>
            <a:endParaRPr lang="en-US" sz="400" dirty="0" smtClean="0"/>
          </a:p>
          <a:p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нивоу</a:t>
            </a:r>
            <a:r>
              <a:rPr lang="en-US" sz="2400" dirty="0" smtClean="0"/>
              <a:t> </a:t>
            </a:r>
            <a:r>
              <a:rPr lang="en-US" sz="2400" dirty="0" err="1" smtClean="0"/>
              <a:t>урогениталног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тракта</a:t>
            </a:r>
            <a:endParaRPr lang="en-US" sz="2400" dirty="0" smtClean="0"/>
          </a:p>
          <a:p>
            <a:endParaRPr lang="en-US" sz="400" dirty="0" smtClean="0"/>
          </a:p>
          <a:p>
            <a:pPr eaLnBrk="1" hangingPunct="1"/>
            <a:r>
              <a:rPr lang="en-US" sz="2400" dirty="0" smtClean="0"/>
              <a:t>у </a:t>
            </a:r>
            <a:r>
              <a:rPr lang="en-US" sz="2400" dirty="0" err="1" smtClean="0"/>
              <a:t>ендокрином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систему</a:t>
            </a:r>
            <a:r>
              <a:rPr lang="en-US" sz="2400" dirty="0" smtClean="0"/>
              <a:t> (</a:t>
            </a:r>
            <a:r>
              <a:rPr lang="en-US" sz="2400" dirty="0" err="1" smtClean="0"/>
              <a:t>инсулинска</a:t>
            </a:r>
            <a:r>
              <a:rPr lang="en-US" sz="2400" dirty="0" smtClean="0"/>
              <a:t> </a:t>
            </a:r>
            <a:r>
              <a:rPr lang="en-US" sz="2400" dirty="0" err="1" smtClean="0"/>
              <a:t>резистенција</a:t>
            </a:r>
            <a:r>
              <a:rPr lang="en-US" sz="2400" dirty="0" smtClean="0"/>
              <a:t>, </a:t>
            </a:r>
            <a:r>
              <a:rPr lang="en-US" sz="2400" dirty="0" err="1" smtClean="0"/>
              <a:t>интолеранција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глукозе</a:t>
            </a:r>
            <a:r>
              <a:rPr lang="en-US" sz="2400" dirty="0" smtClean="0"/>
              <a:t>, </a:t>
            </a:r>
            <a:r>
              <a:rPr lang="en-US" sz="2400" dirty="0" err="1" smtClean="0"/>
              <a:t>смањење</a:t>
            </a:r>
            <a:r>
              <a:rPr lang="en-US" sz="2400" dirty="0" smtClean="0"/>
              <a:t> Т3 и Т4, </a:t>
            </a:r>
            <a:r>
              <a:rPr lang="en-US" sz="2400" dirty="0" err="1" smtClean="0"/>
              <a:t>алопеција</a:t>
            </a:r>
            <a:r>
              <a:rPr lang="en-US" sz="2400" dirty="0" smtClean="0"/>
              <a:t>)</a:t>
            </a:r>
          </a:p>
          <a:p>
            <a:pPr eaLnBrk="1" hangingPunct="1">
              <a:buFont typeface="Arial" charset="0"/>
              <a:buNone/>
            </a:pPr>
            <a:endParaRPr lang="en-US" sz="2400" b="1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pPr eaLnBrk="1" hangingPunct="1"/>
            <a:r>
              <a:rPr lang="en-US" sz="4000" smtClean="0"/>
              <a:t>Бихевиорални ефекти ААС-а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07950" y="1125538"/>
            <a:ext cx="8928100" cy="500062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n-US" sz="2400" smtClean="0"/>
              <a:t>Злоупотребу ААС-а прате манифестације класификоване као:</a:t>
            </a:r>
          </a:p>
          <a:p>
            <a:pPr eaLnBrk="1" hangingPunct="1">
              <a:buFont typeface="Arial" charset="0"/>
              <a:buNone/>
            </a:pPr>
            <a:endParaRPr lang="en-US" sz="1000" smtClean="0"/>
          </a:p>
          <a:p>
            <a:pPr eaLnBrk="1" hangingPunct="1"/>
            <a:r>
              <a:rPr lang="en-US" sz="2400" smtClean="0"/>
              <a:t>неконтролисано импулсивно понашање</a:t>
            </a:r>
          </a:p>
          <a:p>
            <a:pPr eaLnBrk="1" hangingPunct="1"/>
            <a:r>
              <a:rPr lang="en-US" sz="2400" smtClean="0"/>
              <a:t>испољавање агресије </a:t>
            </a:r>
          </a:p>
          <a:p>
            <a:pPr eaLnBrk="1" hangingPunct="1"/>
            <a:r>
              <a:rPr lang="en-US" sz="2400" smtClean="0"/>
              <a:t>анксиозност</a:t>
            </a:r>
          </a:p>
          <a:p>
            <a:pPr eaLnBrk="1" hangingPunct="1"/>
            <a:r>
              <a:rPr lang="en-US" sz="2400" smtClean="0"/>
              <a:t>хипоманија </a:t>
            </a:r>
          </a:p>
          <a:p>
            <a:pPr eaLnBrk="1" hangingPunct="1"/>
            <a:r>
              <a:rPr lang="en-US" sz="2400" smtClean="0"/>
              <a:t>маничне епизоде</a:t>
            </a:r>
          </a:p>
          <a:p>
            <a:pPr eaLnBrk="1" hangingPunct="1"/>
            <a:r>
              <a:rPr lang="en-US" sz="2400" smtClean="0"/>
              <a:t>параноидна љубомора</a:t>
            </a:r>
          </a:p>
          <a:p>
            <a:pPr eaLnBrk="1" hangingPunct="1"/>
            <a:r>
              <a:rPr lang="en-US" sz="2400" smtClean="0"/>
              <a:t>екстремна иритабилност </a:t>
            </a:r>
          </a:p>
          <a:p>
            <a:pPr eaLnBrk="1" hangingPunct="1"/>
            <a:r>
              <a:rPr lang="en-US" sz="2400" smtClean="0"/>
              <a:t>смањена моћ расуђивања</a:t>
            </a:r>
          </a:p>
          <a:p>
            <a:pPr eaLnBrk="1" hangingPunct="1"/>
            <a:r>
              <a:rPr lang="en-US" sz="2400" smtClean="0"/>
              <a:t>акутне психозе</a:t>
            </a:r>
          </a:p>
          <a:p>
            <a:pPr eaLnBrk="1" hangingPunct="1"/>
            <a:r>
              <a:rPr lang="en-US" sz="2400" smtClean="0"/>
              <a:t>конфузија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593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err="1" smtClean="0"/>
              <a:t>Тест</a:t>
            </a:r>
            <a:r>
              <a:rPr lang="en-US" sz="3600" dirty="0" smtClean="0"/>
              <a:t> </a:t>
            </a:r>
            <a:r>
              <a:rPr lang="en-US" sz="3600" dirty="0" err="1" smtClean="0"/>
              <a:t>уздигнутог</a:t>
            </a:r>
            <a:r>
              <a:rPr lang="en-US" sz="3600" dirty="0" smtClean="0"/>
              <a:t> </a:t>
            </a:r>
            <a:r>
              <a:rPr lang="en-US" sz="3600" dirty="0" err="1" smtClean="0"/>
              <a:t>крс</a:t>
            </a:r>
            <a:r>
              <a:rPr lang="en-GB" sz="3600" dirty="0" smtClean="0"/>
              <a:t>т</a:t>
            </a:r>
            <a:r>
              <a:rPr lang="en-US" sz="3600" dirty="0" err="1" smtClean="0"/>
              <a:t>астог</a:t>
            </a:r>
            <a:r>
              <a:rPr lang="en-US" sz="3600" dirty="0" smtClean="0"/>
              <a:t> </a:t>
            </a:r>
            <a:r>
              <a:rPr lang="en-US" sz="3600" dirty="0" err="1" smtClean="0"/>
              <a:t>лавиринта</a:t>
            </a:r>
            <a:endParaRPr lang="en-US" sz="3600" dirty="0" smtClean="0"/>
          </a:p>
        </p:txBody>
      </p:sp>
      <p:pic>
        <p:nvPicPr>
          <p:cNvPr id="25605" name="Picture 7" descr="IMG_26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57364"/>
            <a:ext cx="2714644" cy="27146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06" name="Picture 8" descr="C:\Users\User\Desktop\Arena Settings Image 0002.png"/>
          <p:cNvPicPr>
            <a:picLocks noChangeAspect="1" noChangeArrowheads="1"/>
          </p:cNvPicPr>
          <p:nvPr/>
        </p:nvPicPr>
        <p:blipFill>
          <a:blip r:embed="rId3"/>
          <a:srcRect l="27051" r="19179" b="9587"/>
          <a:stretch>
            <a:fillRect/>
          </a:stretch>
        </p:blipFill>
        <p:spPr bwMode="auto">
          <a:xfrm>
            <a:off x="3071802" y="1857364"/>
            <a:ext cx="2788541" cy="27860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07" name="Picture 9" descr="C:\Users\User\Desktop\Track Visualization Image 0001.png"/>
          <p:cNvPicPr>
            <a:picLocks noChangeAspect="1" noChangeArrowheads="1"/>
          </p:cNvPicPr>
          <p:nvPr/>
        </p:nvPicPr>
        <p:blipFill>
          <a:blip r:embed="rId4"/>
          <a:srcRect l="24968" t="4803" r="16766" b="4141"/>
          <a:stretch>
            <a:fillRect/>
          </a:stretch>
        </p:blipFill>
        <p:spPr bwMode="auto">
          <a:xfrm>
            <a:off x="6143636" y="1857364"/>
            <a:ext cx="2800381" cy="28003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pPr eaLnBrk="1" hangingPunct="1"/>
            <a:r>
              <a:rPr lang="en-US" sz="2800" smtClean="0"/>
              <a:t>Анализа вредности параметара који се сматрају  индикаторима за процену степена </a:t>
            </a:r>
            <a:r>
              <a:rPr lang="en-US" sz="2800" u="sng" smtClean="0"/>
              <a:t>анксиозности (УКЛ тест)</a:t>
            </a:r>
            <a:endParaRPr lang="en-US" sz="2800" smtClean="0"/>
          </a:p>
        </p:txBody>
      </p:sp>
      <p:pic>
        <p:nvPicPr>
          <p:cNvPr id="3789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268413"/>
            <a:ext cx="4679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4149725"/>
            <a:ext cx="46799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954088"/>
          </a:xfrm>
        </p:spPr>
        <p:txBody>
          <a:bodyPr/>
          <a:lstStyle/>
          <a:p>
            <a:pPr eaLnBrk="1" hangingPunct="1"/>
            <a:r>
              <a:rPr lang="en-US" sz="4000" smtClean="0"/>
              <a:t>Злоупотреба ААС-а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6572264" cy="417671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2400" dirty="0" err="1" smtClean="0"/>
              <a:t>Први</a:t>
            </a:r>
            <a:r>
              <a:rPr lang="en-US" sz="2400" dirty="0" smtClean="0"/>
              <a:t> </a:t>
            </a:r>
            <a:r>
              <a:rPr lang="en-US" sz="2400" dirty="0" err="1" smtClean="0"/>
              <a:t>подаци</a:t>
            </a:r>
            <a:r>
              <a:rPr lang="en-US" sz="2400" dirty="0" smtClean="0"/>
              <a:t> о </a:t>
            </a:r>
            <a:r>
              <a:rPr lang="en-US" sz="2400" dirty="0" err="1" smtClean="0"/>
              <a:t>злоупотреби</a:t>
            </a:r>
            <a:r>
              <a:rPr lang="en-US" sz="2400" dirty="0" smtClean="0"/>
              <a:t> ААС-а </a:t>
            </a:r>
            <a:r>
              <a:rPr lang="en-US" sz="2400" dirty="0" err="1" smtClean="0"/>
              <a:t>потичу</a:t>
            </a:r>
            <a:r>
              <a:rPr lang="en-US" sz="2400" dirty="0" smtClean="0"/>
              <a:t> из </a:t>
            </a:r>
            <a:r>
              <a:rPr lang="en-US" sz="2400" dirty="0" err="1" smtClean="0"/>
              <a:t>педесетих</a:t>
            </a:r>
            <a:r>
              <a:rPr lang="en-US" sz="2400" dirty="0" smtClean="0"/>
              <a:t> </a:t>
            </a:r>
            <a:r>
              <a:rPr lang="en-US" sz="2400" dirty="0" err="1" smtClean="0"/>
              <a:t>година</a:t>
            </a:r>
            <a:r>
              <a:rPr lang="en-US" sz="2400" dirty="0" smtClean="0"/>
              <a:t> 20. </a:t>
            </a:r>
            <a:r>
              <a:rPr lang="en-US" sz="2400" dirty="0" err="1" smtClean="0"/>
              <a:t>века</a:t>
            </a:r>
            <a:endParaRPr lang="en-US" sz="2400" dirty="0" smtClean="0"/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2400" i="1" dirty="0" smtClean="0"/>
              <a:t>John Ziegler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започео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тестирањем</a:t>
            </a:r>
            <a:r>
              <a:rPr lang="en-US" sz="2400" dirty="0" smtClean="0"/>
              <a:t> </a:t>
            </a:r>
            <a:r>
              <a:rPr lang="en-US" sz="2400" dirty="0" err="1" smtClean="0"/>
              <a:t>ефеката</a:t>
            </a:r>
            <a:r>
              <a:rPr lang="en-US" sz="2400" dirty="0" smtClean="0"/>
              <a:t> </a:t>
            </a:r>
            <a:r>
              <a:rPr lang="en-US" sz="2400" dirty="0" err="1" smtClean="0"/>
              <a:t>тестостерона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дизача</a:t>
            </a:r>
            <a:r>
              <a:rPr lang="en-US" sz="2400" dirty="0" smtClean="0"/>
              <a:t> </a:t>
            </a:r>
            <a:r>
              <a:rPr lang="en-US" sz="2400" dirty="0" err="1" smtClean="0"/>
              <a:t>тегова</a:t>
            </a:r>
            <a:r>
              <a:rPr lang="en-US" sz="2400" dirty="0" smtClean="0"/>
              <a:t> у </a:t>
            </a:r>
            <a:r>
              <a:rPr lang="en-US" sz="2400" dirty="0" err="1" smtClean="0"/>
              <a:t>Америци</a:t>
            </a:r>
            <a:r>
              <a:rPr lang="en-US" sz="2400" dirty="0" smtClean="0"/>
              <a:t> и </a:t>
            </a:r>
            <a:r>
              <a:rPr lang="en-US" sz="2400" dirty="0" err="1" smtClean="0"/>
              <a:t>синтетише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први</a:t>
            </a:r>
            <a:r>
              <a:rPr lang="en-US" sz="2400" dirty="0" smtClean="0"/>
              <a:t> </a:t>
            </a:r>
            <a:r>
              <a:rPr lang="en-US" sz="2400" dirty="0" err="1" smtClean="0"/>
              <a:t>анаболички</a:t>
            </a:r>
            <a:r>
              <a:rPr lang="en-US" sz="2400" dirty="0" smtClean="0"/>
              <a:t> </a:t>
            </a:r>
            <a:r>
              <a:rPr lang="en-US" sz="2400" dirty="0" err="1" smtClean="0"/>
              <a:t>стероид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појавио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тржишту</a:t>
            </a:r>
            <a:r>
              <a:rPr lang="en-US" sz="2400" dirty="0" smtClean="0"/>
              <a:t> </a:t>
            </a:r>
            <a:r>
              <a:rPr lang="en-US" sz="2400" dirty="0" err="1" smtClean="0"/>
              <a:t>под</a:t>
            </a:r>
            <a:r>
              <a:rPr lang="en-US" sz="2400" dirty="0" smtClean="0"/>
              <a:t> </a:t>
            </a:r>
            <a:r>
              <a:rPr lang="en-US" sz="2400" dirty="0" err="1" smtClean="0"/>
              <a:t>именом</a:t>
            </a:r>
            <a:r>
              <a:rPr lang="en-US" sz="2400" dirty="0" smtClean="0"/>
              <a:t> </a:t>
            </a:r>
            <a:r>
              <a:rPr lang="en-US" sz="2400" i="1" dirty="0" err="1" smtClean="0"/>
              <a:t>Dianabol</a:t>
            </a:r>
            <a:endParaRPr lang="en-US" sz="2400" dirty="0" smtClean="0"/>
          </a:p>
          <a:p>
            <a:pPr eaLnBrk="1" hangingPunct="1">
              <a:buFont typeface="Arial" charset="0"/>
              <a:buNone/>
            </a:pPr>
            <a:endParaRPr lang="en-US" sz="1000" dirty="0" smtClean="0"/>
          </a:p>
          <a:p>
            <a:pPr eaLnBrk="1" hangingPunct="1"/>
            <a:r>
              <a:rPr lang="en-US" sz="2400" dirty="0" err="1" smtClean="0"/>
              <a:t>Међународни</a:t>
            </a:r>
            <a:r>
              <a:rPr lang="en-US" sz="2400" dirty="0" smtClean="0"/>
              <a:t> </a:t>
            </a:r>
            <a:r>
              <a:rPr lang="en-US" sz="2400" dirty="0" err="1" smtClean="0"/>
              <a:t>олимпијски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комитет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започео</a:t>
            </a:r>
            <a:r>
              <a:rPr lang="en-US" sz="2400" dirty="0" smtClean="0"/>
              <a:t> </a:t>
            </a:r>
            <a:r>
              <a:rPr lang="en-US" sz="2400" dirty="0" err="1" smtClean="0"/>
              <a:t>организовану</a:t>
            </a:r>
            <a:r>
              <a:rPr lang="en-US" sz="2400" dirty="0" smtClean="0"/>
              <a:t> </a:t>
            </a:r>
            <a:r>
              <a:rPr lang="en-US" sz="2400" dirty="0" err="1" smtClean="0"/>
              <a:t>борбу</a:t>
            </a:r>
            <a:r>
              <a:rPr lang="en-US" sz="2400" dirty="0" smtClean="0"/>
              <a:t> </a:t>
            </a:r>
            <a:r>
              <a:rPr lang="en-US" sz="2400" dirty="0" err="1" smtClean="0"/>
              <a:t>против</a:t>
            </a:r>
            <a:r>
              <a:rPr lang="en-US" sz="2400" dirty="0" smtClean="0"/>
              <a:t> </a:t>
            </a:r>
            <a:r>
              <a:rPr lang="en-US" sz="2400" dirty="0" err="1" smtClean="0"/>
              <a:t>допинга</a:t>
            </a:r>
            <a:r>
              <a:rPr lang="en-US" sz="2400" dirty="0" smtClean="0"/>
              <a:t> </a:t>
            </a:r>
            <a:r>
              <a:rPr lang="en-US" sz="2400" dirty="0" err="1" smtClean="0"/>
              <a:t>шездесетих</a:t>
            </a:r>
            <a:r>
              <a:rPr lang="en-US" sz="2400" dirty="0" smtClean="0"/>
              <a:t> </a:t>
            </a:r>
            <a:r>
              <a:rPr lang="en-US" sz="2400" dirty="0" err="1" smtClean="0"/>
              <a:t>година</a:t>
            </a:r>
            <a:r>
              <a:rPr lang="en-US" sz="2400" dirty="0" smtClean="0"/>
              <a:t> </a:t>
            </a:r>
            <a:r>
              <a:rPr lang="en-US" sz="2400" dirty="0" err="1" smtClean="0"/>
              <a:t>двадесетог</a:t>
            </a:r>
            <a:r>
              <a:rPr lang="en-US" sz="2400" dirty="0" smtClean="0"/>
              <a:t> </a:t>
            </a:r>
            <a:r>
              <a:rPr lang="en-US" sz="2400" dirty="0" err="1" smtClean="0"/>
              <a:t>века</a:t>
            </a:r>
            <a:endParaRPr lang="en-US" sz="2400" dirty="0" smtClean="0"/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2400" dirty="0" err="1" smtClean="0"/>
              <a:t>Прва</a:t>
            </a:r>
            <a:r>
              <a:rPr lang="en-US" sz="2400" dirty="0" smtClean="0"/>
              <a:t> </a:t>
            </a:r>
            <a:r>
              <a:rPr lang="en-US" sz="2400" dirty="0" err="1" smtClean="0"/>
              <a:t>допинг</a:t>
            </a:r>
            <a:r>
              <a:rPr lang="en-US" sz="2400" dirty="0" smtClean="0"/>
              <a:t> </a:t>
            </a:r>
            <a:r>
              <a:rPr lang="en-US" sz="2400" dirty="0" err="1" smtClean="0"/>
              <a:t>контрола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била</a:t>
            </a:r>
            <a:r>
              <a:rPr lang="en-US" sz="2400" dirty="0" smtClean="0"/>
              <a:t> 1968. </a:t>
            </a:r>
            <a:r>
              <a:rPr lang="en-US" sz="2400" dirty="0" err="1" smtClean="0"/>
              <a:t>године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Олимпијским</a:t>
            </a:r>
            <a:r>
              <a:rPr lang="en-US" sz="2400" dirty="0" smtClean="0"/>
              <a:t> </a:t>
            </a:r>
            <a:r>
              <a:rPr lang="en-US" sz="2400" dirty="0" err="1" smtClean="0"/>
              <a:t>играма</a:t>
            </a:r>
            <a:r>
              <a:rPr lang="en-US" sz="2400" dirty="0" smtClean="0"/>
              <a:t> у </a:t>
            </a:r>
            <a:r>
              <a:rPr lang="en-US" sz="2400" dirty="0" err="1" smtClean="0"/>
              <a:t>Мексику</a:t>
            </a:r>
            <a:r>
              <a:rPr lang="en-US" sz="2400" dirty="0" smtClean="0"/>
              <a:t>, </a:t>
            </a:r>
            <a:r>
              <a:rPr lang="en-US" sz="2400" dirty="0" err="1" smtClean="0"/>
              <a:t>док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ААС </a:t>
            </a:r>
            <a:r>
              <a:rPr lang="en-US" sz="2400" dirty="0" err="1" smtClean="0"/>
              <a:t>нашли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листи</a:t>
            </a:r>
            <a:r>
              <a:rPr lang="en-US" sz="2400" dirty="0" smtClean="0"/>
              <a:t> </a:t>
            </a:r>
            <a:r>
              <a:rPr lang="en-US" sz="2400" dirty="0" err="1" smtClean="0"/>
              <a:t>забрањених</a:t>
            </a:r>
            <a:r>
              <a:rPr lang="en-US" sz="2400" dirty="0" smtClean="0"/>
              <a:t> </a:t>
            </a:r>
            <a:r>
              <a:rPr lang="en-US" sz="2400" dirty="0" err="1" smtClean="0"/>
              <a:t>супстанци</a:t>
            </a:r>
            <a:r>
              <a:rPr lang="en-US" sz="2400" dirty="0" smtClean="0"/>
              <a:t> </a:t>
            </a:r>
            <a:r>
              <a:rPr lang="en-US" sz="2400" dirty="0" err="1" smtClean="0"/>
              <a:t>од</a:t>
            </a:r>
            <a:r>
              <a:rPr lang="en-US" sz="2400" dirty="0" smtClean="0"/>
              <a:t> </a:t>
            </a:r>
            <a:r>
              <a:rPr lang="en-US" sz="2400" dirty="0" err="1" smtClean="0"/>
              <a:t>Олимпијских</a:t>
            </a:r>
            <a:r>
              <a:rPr lang="en-US" sz="2400" dirty="0" smtClean="0"/>
              <a:t> </a:t>
            </a:r>
            <a:r>
              <a:rPr lang="en-US" sz="2400" dirty="0" err="1" smtClean="0"/>
              <a:t>игара</a:t>
            </a:r>
            <a:r>
              <a:rPr lang="en-US" sz="2400" dirty="0" smtClean="0"/>
              <a:t> у </a:t>
            </a:r>
            <a:r>
              <a:rPr lang="en-US" sz="2400" dirty="0" err="1" smtClean="0"/>
              <a:t>Монтреалу</a:t>
            </a:r>
            <a:r>
              <a:rPr lang="en-US" sz="2400" dirty="0" smtClean="0"/>
              <a:t> (1976</a:t>
            </a:r>
            <a:r>
              <a:rPr lang="en-US" sz="2400" dirty="0" smtClean="0"/>
              <a:t>.)</a:t>
            </a:r>
            <a:endParaRPr lang="en-US" dirty="0" smtClean="0"/>
          </a:p>
        </p:txBody>
      </p:sp>
      <p:pic>
        <p:nvPicPr>
          <p:cNvPr id="12292" name="Picture 6" descr="Image result for ben johns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2205038"/>
            <a:ext cx="2413000" cy="1728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3" name="Picture 7" descr="Image result for ben johns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4652963"/>
            <a:ext cx="2413000" cy="1944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6588125" y="3933825"/>
            <a:ext cx="2663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Бен Џонсон, одузете златне медаље са Олимпијаде и СП, због коришћења станозолола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Злоупотреба ААС-а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0" y="1341438"/>
            <a:ext cx="5435600" cy="4175125"/>
          </a:xfrm>
        </p:spPr>
        <p:txBody>
          <a:bodyPr/>
          <a:lstStyle/>
          <a:p>
            <a:pPr eaLnBrk="1" hangingPunct="1"/>
            <a:r>
              <a:rPr lang="en-US" sz="2400" smtClean="0"/>
              <a:t>Злоупотреба ААС-а је нарочито распрострањена у адолесцентској популацији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Основни мотив ‒ побољшање изгледа и атрактивности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Поред осталих нежељених ефеката, забележени су и случајеви изненадне срчане смрти</a:t>
            </a:r>
          </a:p>
          <a:p>
            <a:pPr eaLnBrk="1" hangingPunct="1"/>
            <a:endParaRPr lang="en-US" smtClean="0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395288" y="5805488"/>
            <a:ext cx="84978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/>
              <a:t>Зиглер: „Сва та млада деца... Како страшно велику цену плаћају. Да сам само знао до чега ће ово довести.”</a:t>
            </a:r>
            <a:endParaRPr lang="en-US" sz="2400"/>
          </a:p>
        </p:txBody>
      </p:sp>
      <p:pic>
        <p:nvPicPr>
          <p:cNvPr id="13317" name="Picture 4" descr="Image result for young bodybuilder self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1177925"/>
            <a:ext cx="1509712" cy="3036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8" name="Picture 5" descr="Image result for young bodybuilder self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4365625"/>
            <a:ext cx="3122613" cy="14652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0"/>
            <a:ext cx="7000924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World Anti-Doping Agency (</a:t>
            </a:r>
            <a:r>
              <a:rPr lang="sr-Latn-RS" sz="3600" dirty="0" smtClean="0"/>
              <a:t>WADA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с</a:t>
            </a:r>
            <a:r>
              <a:rPr lang="ru-RU" sz="2800" dirty="0" smtClean="0"/>
              <a:t>едиште: Монтреал, Канада</a:t>
            </a:r>
          </a:p>
          <a:p>
            <a:r>
              <a:rPr lang="ru-RU" sz="2800" dirty="0" smtClean="0"/>
              <a:t>председник: Крејг Риди</a:t>
            </a:r>
          </a:p>
          <a:p>
            <a:r>
              <a:rPr lang="ru-RU" sz="2800" dirty="0" smtClean="0"/>
              <a:t>оснивач: Дик Пунд</a:t>
            </a:r>
          </a:p>
          <a:p>
            <a:r>
              <a:rPr lang="ru-RU" sz="2800" dirty="0" smtClean="0"/>
              <a:t>основано: 10. новембар 1999.</a:t>
            </a:r>
          </a:p>
          <a:p>
            <a:r>
              <a:rPr lang="ru-RU" sz="2800" dirty="0" smtClean="0"/>
              <a:t>партнерство: Међународни олимпијски комитет</a:t>
            </a:r>
          </a:p>
          <a:p>
            <a:r>
              <a:rPr lang="ru-RU" sz="2800" dirty="0" smtClean="0"/>
              <a:t>тип предузећа: непрофитна организација</a:t>
            </a:r>
            <a:endParaRPr lang="sr-Latn-RS" sz="2800" dirty="0" smtClean="0"/>
          </a:p>
        </p:txBody>
      </p:sp>
      <p:pic>
        <p:nvPicPr>
          <p:cNvPr id="1030" name="Picture 6" descr="D:\Users\Gvozden Rosic\Desktop\a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142984"/>
            <a:ext cx="2700336" cy="1482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улога</a:t>
            </a:r>
            <a:r>
              <a:rPr lang="ru-RU" sz="2800" dirty="0" smtClean="0"/>
              <a:t>: обезбедити </a:t>
            </a:r>
            <a:r>
              <a:rPr lang="ru-RU" sz="2800" dirty="0" smtClean="0"/>
              <a:t>регулативу </a:t>
            </a:r>
            <a:r>
              <a:rPr lang="ru-RU" sz="2800" dirty="0" smtClean="0"/>
              <a:t>усаглашену на међународном нивоу за спортска такмичења без употребе допинга </a:t>
            </a:r>
          </a:p>
          <a:p>
            <a:r>
              <a:rPr lang="ru-RU" sz="2800" dirty="0" smtClean="0"/>
              <a:t>структура и финансирање: спортске организације и владе земаља потписница</a:t>
            </a:r>
          </a:p>
          <a:p>
            <a:r>
              <a:rPr lang="ru-RU" sz="2800" dirty="0" smtClean="0"/>
              <a:t>основни принципи: 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интегритет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поузданост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компетентност</a:t>
            </a:r>
          </a:p>
        </p:txBody>
      </p:sp>
      <p:pic>
        <p:nvPicPr>
          <p:cNvPr id="5" name="Picture 6" descr="D:\Users\Gvozden Rosic\Desktop\a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4" y="0"/>
            <a:ext cx="2700336" cy="1482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World Anti-Doping Code (Code)</a:t>
            </a:r>
            <a:endParaRPr lang="en-US" sz="32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/>
              <a:t>документ који од 2004. године усклађује антидопинг политику у свим спортовима на светском нивоу</a:t>
            </a:r>
          </a:p>
          <a:p>
            <a:r>
              <a:rPr lang="ru-RU" sz="2800" dirty="0" smtClean="0"/>
              <a:t>основни елементи: 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мониторинг спровођења кода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едукација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научни и медицински принципи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усаглашавање система антидопинга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глобални развој антидопинг система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укључивање спортиста у антидопинг систем</a:t>
            </a:r>
          </a:p>
          <a:p>
            <a:pPr lvl="1">
              <a:buFont typeface="Wingdings" pitchFamily="2" charset="2"/>
              <a:buChar char="ü"/>
            </a:pPr>
            <a:r>
              <a:rPr lang="ru-RU" sz="2400" dirty="0" smtClean="0"/>
              <a:t> сарадња са антидопинг организацијама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sr-Latn-RS" sz="3200" dirty="0" smtClean="0"/>
              <a:t>WADA </a:t>
            </a:r>
            <a:r>
              <a:rPr lang="sr-Cyrl-RS" sz="3200" dirty="0" smtClean="0"/>
              <a:t>листа забрањених препарата</a:t>
            </a:r>
            <a:endParaRPr lang="en-US" sz="32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листа трајно забрањених супстанци (А) и метода (Б)</a:t>
            </a:r>
          </a:p>
          <a:p>
            <a:endParaRPr lang="ru-RU" sz="2800" dirty="0" smtClean="0"/>
          </a:p>
          <a:p>
            <a:r>
              <a:rPr lang="ru-RU" sz="2800" dirty="0" smtClean="0"/>
              <a:t>листа забрањених супстанци током такмичарског циклуса</a:t>
            </a:r>
          </a:p>
          <a:p>
            <a:endParaRPr lang="ru-RU" sz="2800" dirty="0" smtClean="0"/>
          </a:p>
          <a:p>
            <a:r>
              <a:rPr lang="ru-RU" sz="2800" dirty="0" smtClean="0"/>
              <a:t>листа забрањених супстанци у појединим спортовима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Листа трајно забрањених супстанци</a:t>
            </a:r>
            <a:endParaRPr lang="ru-RU" sz="3200" dirty="0" smtClean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недозвољене супстанце</a:t>
            </a:r>
          </a:p>
          <a:p>
            <a:r>
              <a:rPr lang="ru-RU" sz="2800" dirty="0" smtClean="0"/>
              <a:t>анаболички стероиди</a:t>
            </a:r>
          </a:p>
          <a:p>
            <a:r>
              <a:rPr lang="ru-RU" sz="2800" dirty="0" smtClean="0"/>
              <a:t>пептидни хормони, фактори раста, </a:t>
            </a:r>
            <a:r>
              <a:rPr lang="sr-Cyrl-RS" sz="2800" dirty="0" smtClean="0"/>
              <a:t>средства за прикривање забрањених супстанци</a:t>
            </a:r>
          </a:p>
          <a:p>
            <a:r>
              <a:rPr lang="sr-Cyrl-RS" sz="2800" dirty="0" smtClean="0"/>
              <a:t>бета-2 агонисти</a:t>
            </a:r>
          </a:p>
          <a:p>
            <a:r>
              <a:rPr lang="ru-RU" sz="2800" dirty="0" smtClean="0"/>
              <a:t>хормони и модулатори метаболизма</a:t>
            </a:r>
          </a:p>
          <a:p>
            <a:r>
              <a:rPr lang="ru-RU" sz="2800" dirty="0" smtClean="0"/>
              <a:t>диуретици и остала средства за </a:t>
            </a:r>
            <a:r>
              <a:rPr lang="sr-Cyrl-RS" sz="2800" dirty="0" smtClean="0"/>
              <a:t>прикривање забрањених супстанци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Листа трајно забрањених метода</a:t>
            </a:r>
            <a:endParaRPr lang="ru-RU" sz="3200" dirty="0" smtClean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промене крви и састава крви (број еритроцита, хематокрит, оксигенација...)</a:t>
            </a:r>
          </a:p>
          <a:p>
            <a:endParaRPr lang="ru-RU" sz="2800" dirty="0" smtClean="0"/>
          </a:p>
          <a:p>
            <a:r>
              <a:rPr lang="ru-RU" sz="2800" dirty="0" smtClean="0"/>
              <a:t>хемијске и физичке злоупотребе (манипуалције са узорцима, интравенске инфузије преко 100 </a:t>
            </a:r>
            <a:r>
              <a:rPr lang="sr-Latn-RS" sz="2800" dirty="0" smtClean="0"/>
              <a:t>ml </a:t>
            </a:r>
            <a:r>
              <a:rPr lang="sr-Cyrl-RS" sz="2800" dirty="0" smtClean="0"/>
              <a:t>у периоду од 12 сати</a:t>
            </a:r>
            <a:r>
              <a:rPr lang="ru-RU" sz="2800" dirty="0" smtClean="0"/>
              <a:t>)</a:t>
            </a:r>
          </a:p>
          <a:p>
            <a:endParaRPr lang="ru-RU" sz="2800" dirty="0" smtClean="0"/>
          </a:p>
          <a:p>
            <a:r>
              <a:rPr lang="ru-RU" sz="2800" dirty="0"/>
              <a:t>г</a:t>
            </a:r>
            <a:r>
              <a:rPr lang="ru-RU" sz="2800" dirty="0" smtClean="0"/>
              <a:t>енске манипулације</a:t>
            </a:r>
          </a:p>
          <a:p>
            <a:endParaRPr lang="ru-RU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573</Words>
  <Application>Microsoft Office PowerPoint</Application>
  <PresentationFormat>On-screen Show (4:3)</PresentationFormat>
  <Paragraphs>148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Злоупотреба ААС-а</vt:lpstr>
      <vt:lpstr>Злоупотреба ААС-а</vt:lpstr>
      <vt:lpstr>World Anti-Doping Agency (WADA)</vt:lpstr>
      <vt:lpstr>Slide 5</vt:lpstr>
      <vt:lpstr>World Anti-Doping Code (Code)</vt:lpstr>
      <vt:lpstr>WADA листа забрањених препарата</vt:lpstr>
      <vt:lpstr>Листа трајно забрањених супстанци</vt:lpstr>
      <vt:lpstr>Листа трајно забрањених метода</vt:lpstr>
      <vt:lpstr>Листа забрањених супстанци током такмичарског циклуса</vt:lpstr>
      <vt:lpstr>Листа забрањених супстанци у појединим спортовима</vt:lpstr>
      <vt:lpstr>Санкције за кршење WADA регулативе</vt:lpstr>
      <vt:lpstr>Утицај врсте прекршаја антидопинг регулативе на величину казне</vt:lpstr>
      <vt:lpstr>Нежељени ефекти ААС-а</vt:lpstr>
      <vt:lpstr>Нежељени ефекти ААС-а</vt:lpstr>
      <vt:lpstr>Бихевиорални ефекти ААС-а</vt:lpstr>
      <vt:lpstr>Тест уздигнутог крстастог лавиринта</vt:lpstr>
      <vt:lpstr>Анализа вредности параметара који се сматрају  индикаторима за процену степена анксиозности (УКЛ тест)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Санкционисање допинга</dc:title>
  <dc:creator>Windows User</dc:creator>
  <cp:lastModifiedBy>Windows User</cp:lastModifiedBy>
  <cp:revision>30</cp:revision>
  <dcterms:created xsi:type="dcterms:W3CDTF">2018-11-15T10:33:24Z</dcterms:created>
  <dcterms:modified xsi:type="dcterms:W3CDTF">2018-11-15T13:17:49Z</dcterms:modified>
</cp:coreProperties>
</file>